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6" r:id="rId3"/>
    <p:sldId id="277" r:id="rId4"/>
    <p:sldId id="275" r:id="rId5"/>
    <p:sldId id="274" r:id="rId6"/>
    <p:sldId id="269" r:id="rId7"/>
    <p:sldId id="270" r:id="rId8"/>
    <p:sldId id="263" r:id="rId9"/>
    <p:sldId id="264" r:id="rId10"/>
    <p:sldId id="256" r:id="rId11"/>
    <p:sldId id="258" r:id="rId12"/>
    <p:sldId id="286" r:id="rId13"/>
    <p:sldId id="285" r:id="rId14"/>
    <p:sldId id="271" r:id="rId15"/>
    <p:sldId id="272" r:id="rId16"/>
    <p:sldId id="259" r:id="rId17"/>
    <p:sldId id="261" r:id="rId18"/>
    <p:sldId id="279" r:id="rId19"/>
    <p:sldId id="280" r:id="rId20"/>
    <p:sldId id="267" r:id="rId21"/>
    <p:sldId id="268" r:id="rId22"/>
    <p:sldId id="265" r:id="rId23"/>
    <p:sldId id="266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4CB9-24F7-4477-98DB-719AECB37AF0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9BBE-5295-4AF7-B198-E55E00BC6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BD22-A9DF-49F0-B13D-A6851DDE498B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05EB-C94F-469B-8118-64539A02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5741-1E9C-4804-9A89-05D3437ED6E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767EA-7345-40FD-A777-C9A0B433F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DDFE-B097-428A-9227-79D1A84410B2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C9A0-1E96-4576-B86D-2C61E614E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DAC39-5A9F-4E56-9614-57A29174578D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8620-EB49-44D8-BBE1-3F28B0D3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DAF6-688E-4664-8E98-7FFDF5FDE17E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015F9-CD0C-45C1-AF30-D8B35B67F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B246-90BF-4099-B93C-81F06D0AEA52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157E-6350-4AB9-9AC6-8117781E4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C7817-64DA-4D50-A649-DBCB51CBE479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10895-1C33-41FC-8775-13B63E188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67BE-50F3-42D4-82EB-054037641676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9BAA-81D4-408B-9F2F-CE771DE2C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7F1EA-4183-49E6-BCA5-F8F8E18A38DF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EFF2-C49E-490C-B26C-0C0550675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58B1A-44DA-4AB3-892E-C8BB74BBA82C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570D-E455-4A6C-8E21-90F6A2924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A8728-8DB0-4930-A86F-B3A271601D25}" type="datetimeFigureOut">
              <a:rPr lang="en-US"/>
              <a:pPr>
                <a:defRPr/>
              </a:pPr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D5137B-E8F3-4CF3-945B-100304DB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/>
              <a:t>Revue de presse 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ctrTitle"/>
          </p:nvPr>
        </p:nvSpPr>
        <p:spPr>
          <a:xfrm>
            <a:off x="0" y="600075"/>
            <a:ext cx="9144000" cy="1211263"/>
          </a:xfrm>
        </p:spPr>
        <p:txBody>
          <a:bodyPr/>
          <a:lstStyle/>
          <a:p>
            <a:r>
              <a:rPr lang="en-US" smtClean="0"/>
              <a:t>Hidden racism in Bordeaux</a:t>
            </a:r>
            <a:endParaRPr lang="fr-FR" smtClean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646363"/>
            <a:ext cx="9144000" cy="769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Bordeaux : le racisme caché</a:t>
            </a:r>
            <a:endParaRPr lang="fr-FR" i="1" dirty="0"/>
          </a:p>
        </p:txBody>
      </p:sp>
      <p:sp>
        <p:nvSpPr>
          <p:cNvPr id="22531" name="ZoneTexte 3"/>
          <p:cNvSpPr txBox="1">
            <a:spLocks noChangeArrowheads="1"/>
          </p:cNvSpPr>
          <p:nvPr/>
        </p:nvSpPr>
        <p:spPr bwMode="auto">
          <a:xfrm>
            <a:off x="3633788" y="4549775"/>
            <a:ext cx="49434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Rossitza STOYKOVA</a:t>
            </a:r>
          </a:p>
          <a:p>
            <a:pPr algn="r"/>
            <a:r>
              <a:rPr lang="en-US" i="1">
                <a:latin typeface="Calibri" pitchFamily="34" charset="0"/>
              </a:rPr>
              <a:t>7 Days Sport Newspaper - Bulgaria</a:t>
            </a:r>
            <a:br>
              <a:rPr lang="en-US" i="1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Celen OBEN</a:t>
            </a:r>
          </a:p>
          <a:p>
            <a:pPr algn="r"/>
            <a:r>
              <a:rPr lang="en-US" i="1">
                <a:latin typeface="Calibri" pitchFamily="34" charset="0"/>
              </a:rPr>
              <a:t>Star Media Group - Cyprus </a:t>
            </a:r>
          </a:p>
          <a:p>
            <a:pPr algn="r"/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3" descr="Picture-02–PP RS CO Racism Histor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12925"/>
            <a:ext cx="442118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5546725" y="1495425"/>
            <a:ext cx="3597275" cy="3730625"/>
          </a:xfrm>
        </p:spPr>
        <p:txBody>
          <a:bodyPr/>
          <a:lstStyle/>
          <a:p>
            <a:r>
              <a:rPr lang="en-US" sz="2000" smtClean="0"/>
              <a:t>“</a:t>
            </a:r>
            <a:r>
              <a:rPr lang="en-US" sz="2000" i="1" smtClean="0"/>
              <a:t>There is a hidden racism in Bordeaux. People don’t admit it but it is a fact. People are talking about ‘the blacks’ and how bad they are. When you try to find a job some would prefer the white candidate, no matter the education or expertise.</a:t>
            </a:r>
            <a:r>
              <a:rPr lang="en-US" sz="2000" smtClean="0"/>
              <a:t>”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2000" smtClean="0"/>
              <a:t>Sylla Khabin, 23 years old</a:t>
            </a:r>
            <a:endParaRPr lang="fr-FR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Vous pouvez retrouver ces articles sur www.coe.int/mars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4000" dirty="0" smtClean="0"/>
              <a:t>Revue de presse ...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0" y="747713"/>
            <a:ext cx="9144000" cy="1143000"/>
          </a:xfrm>
        </p:spPr>
        <p:txBody>
          <a:bodyPr/>
          <a:lstStyle/>
          <a:p>
            <a:r>
              <a:rPr lang="fr-FR" smtClean="0"/>
              <a:t>Is photojournalism a way </a:t>
            </a:r>
            <a:br>
              <a:rPr lang="fr-FR" smtClean="0"/>
            </a:br>
            <a:r>
              <a:rPr lang="fr-FR" smtClean="0"/>
              <a:t>to fight racism in sports?</a:t>
            </a:r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975100" y="46037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altLang="zh-CN">
                <a:latin typeface="Calibri" pitchFamily="34" charset="0"/>
                <a:cs typeface="宋体"/>
              </a:rPr>
              <a:t>Nora SARGA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Magyar Liget </a:t>
            </a:r>
            <a:r>
              <a:rPr lang="fr-FR" altLang="zh-CN" i="1">
                <a:latin typeface="Calibri" pitchFamily="34" charset="0"/>
                <a:cs typeface="宋体"/>
              </a:rPr>
              <a:t>–</a:t>
            </a:r>
            <a:r>
              <a:rPr lang="hu-HU" altLang="zh-CN" i="1">
                <a:latin typeface="Calibri" pitchFamily="34" charset="0"/>
                <a:cs typeface="宋体"/>
              </a:rPr>
              <a:t> Hungary</a:t>
            </a:r>
            <a:r>
              <a:rPr lang="hu-HU" altLang="zh-CN">
                <a:latin typeface="Calibri" pitchFamily="34" charset="0"/>
                <a:cs typeface="宋体"/>
              </a:rPr>
              <a:t/>
            </a:r>
            <a:br>
              <a:rPr lang="hu-HU" altLang="zh-CN">
                <a:latin typeface="Calibri" pitchFamily="34" charset="0"/>
                <a:cs typeface="宋体"/>
              </a:rPr>
            </a:br>
            <a:endParaRPr lang="hu-HU" altLang="zh-CN">
              <a:latin typeface="Calibri" pitchFamily="34" charset="0"/>
              <a:cs typeface="宋体"/>
            </a:endParaRPr>
          </a:p>
          <a:p>
            <a:pPr algn="r"/>
            <a:r>
              <a:rPr lang="hu-HU" altLang="zh-CN">
                <a:latin typeface="Calibri" pitchFamily="34" charset="0"/>
                <a:cs typeface="宋体"/>
              </a:rPr>
              <a:t>Jean-Paul VITRY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Action Cinema Media Jeune - Belgium</a:t>
            </a:r>
            <a:endParaRPr lang="fr-FR" altLang="zh-CN" i="1">
              <a:latin typeface="Calibri" pitchFamily="34" charset="0"/>
              <a:cs typeface="宋体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40013"/>
            <a:ext cx="914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smtClean="0"/>
              <a:t>Le photojournalisme : un moyen de lutter contre le racisme dans le sport 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3" descr="06 – PP NS JPV Is photojournalism Melanie Challe - Ru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372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81475" y="46736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“</a:t>
            </a:r>
            <a:r>
              <a:rPr lang="en-US" i="1">
                <a:latin typeface="Calibri" pitchFamily="34" charset="0"/>
              </a:rPr>
              <a:t>My work is to talk about the sport but much more about the person but not talk about disability.</a:t>
            </a:r>
            <a:r>
              <a:rPr lang="en-US">
                <a:latin typeface="Calibri" pitchFamily="34" charset="0"/>
              </a:rPr>
              <a:t>”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Mélanie Challe has been a freelance sports photographer for 5 years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 txBox="1">
            <a:spLocks/>
          </p:cNvSpPr>
          <p:nvPr/>
        </p:nvSpPr>
        <p:spPr bwMode="auto">
          <a:xfrm>
            <a:off x="0" y="1524000"/>
            <a:ext cx="91440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>
                <a:latin typeface="Calibri" pitchFamily="34" charset="0"/>
              </a:rPr>
              <a:t>Shared goals across borders:</a:t>
            </a:r>
            <a:br>
              <a:rPr lang="en-GB" sz="4400">
                <a:latin typeface="Calibri" pitchFamily="34" charset="0"/>
              </a:rPr>
            </a:br>
            <a:r>
              <a:rPr lang="en-GB" sz="4400">
                <a:latin typeface="Calibri" pitchFamily="34" charset="0"/>
              </a:rPr>
              <a:t>European unions working for ethical, inclusive and diverse</a:t>
            </a:r>
          </a:p>
          <a:p>
            <a:pPr algn="ctr"/>
            <a:r>
              <a:rPr lang="en-GB" sz="4400">
                <a:latin typeface="Calibri" pitchFamily="34" charset="0"/>
              </a:rPr>
              <a:t>journalism</a:t>
            </a:r>
            <a:r>
              <a:rPr lang="en-GB" sz="5400">
                <a:latin typeface="Calibri" pitchFamily="34" charset="0"/>
              </a:rPr>
              <a:t> </a:t>
            </a:r>
            <a:endParaRPr lang="fr-FR" sz="5400">
              <a:latin typeface="Calibri" pitchFamily="34" charset="0"/>
            </a:endParaRPr>
          </a:p>
          <a:p>
            <a:pPr algn="ctr"/>
            <a:endParaRPr lang="fr-FR" sz="4400">
              <a:latin typeface="Calibri" pitchFamily="34" charset="0"/>
            </a:endParaRPr>
          </a:p>
        </p:txBody>
      </p:sp>
      <p:sp>
        <p:nvSpPr>
          <p:cNvPr id="28674" name="Sous-titre 2"/>
          <p:cNvSpPr txBox="1">
            <a:spLocks/>
          </p:cNvSpPr>
          <p:nvPr/>
        </p:nvSpPr>
        <p:spPr bwMode="auto">
          <a:xfrm>
            <a:off x="0" y="2862263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fr-FR" sz="3200" i="1">
              <a:latin typeface="Calibri" pitchFamily="34" charset="0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57738" y="45974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Svetla STOYKOVA</a:t>
            </a:r>
            <a:br>
              <a:rPr lang="en-GB">
                <a:latin typeface="Calibri" pitchFamily="34" charset="0"/>
              </a:rPr>
            </a:br>
            <a:r>
              <a:rPr lang="en-GB" i="1">
                <a:latin typeface="Calibri" pitchFamily="34" charset="0"/>
              </a:rPr>
              <a:t>Union of Bulgarian Journalists - Bulgaria</a:t>
            </a:r>
            <a:endParaRPr lang="fr-FR" i="1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 </a:t>
            </a:r>
            <a:endParaRPr lang="fr-FR">
              <a:latin typeface="Calibri" pitchFamily="34" charset="0"/>
            </a:endParaRPr>
          </a:p>
          <a:p>
            <a:r>
              <a:rPr lang="en-GB">
                <a:latin typeface="Calibri" pitchFamily="34" charset="0"/>
              </a:rPr>
              <a:t>Mike Smith</a:t>
            </a:r>
            <a:br>
              <a:rPr lang="en-GB">
                <a:latin typeface="Calibri" pitchFamily="34" charset="0"/>
              </a:rPr>
            </a:br>
            <a:r>
              <a:rPr lang="en-GB" i="1">
                <a:latin typeface="Calibri" pitchFamily="34" charset="0"/>
              </a:rPr>
              <a:t>National Union of Journalists </a:t>
            </a:r>
            <a:r>
              <a:rPr lang="fr-FR" i="1">
                <a:latin typeface="Calibri" pitchFamily="34" charset="0"/>
              </a:rPr>
              <a:t>–</a:t>
            </a:r>
            <a:r>
              <a:rPr lang="en-GB" i="1">
                <a:latin typeface="Calibri" pitchFamily="34" charset="0"/>
              </a:rPr>
              <a:t> Wales</a:t>
            </a:r>
            <a:endParaRPr lang="fr-FR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>
          <a:xfrm>
            <a:off x="0" y="781050"/>
            <a:ext cx="9144000" cy="1143000"/>
          </a:xfrm>
        </p:spPr>
        <p:txBody>
          <a:bodyPr/>
          <a:lstStyle/>
          <a:p>
            <a:r>
              <a:rPr lang="en-GB" sz="2000" smtClean="0"/>
              <a:t>There remains a very strong tradition of open sexism</a:t>
            </a:r>
            <a:br>
              <a:rPr lang="en-GB" sz="2000" smtClean="0"/>
            </a:br>
            <a:r>
              <a:rPr lang="en-GB" sz="2000" smtClean="0"/>
              <a:t> in European media, and more or less homophobic attitude,</a:t>
            </a:r>
            <a:br>
              <a:rPr lang="en-GB" sz="2000" smtClean="0"/>
            </a:br>
            <a:r>
              <a:rPr lang="en-GB" sz="2000" smtClean="0"/>
              <a:t> perhaps reflecting a lack a reflection on these issues</a:t>
            </a:r>
            <a:endParaRPr lang="fr-FR" sz="2000" smtClean="0"/>
          </a:p>
        </p:txBody>
      </p:sp>
      <p:pic>
        <p:nvPicPr>
          <p:cNvPr id="6" name="Image 5" descr="03 – PP MS SS Journalists Trade Thom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3" y="2436813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0" y="5867400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i="1">
                <a:latin typeface="Calibri" pitchFamily="34" charset="0"/>
              </a:rPr>
              <a:t>Former Wales rugby international Gareth Thomas came out in 1995</a:t>
            </a:r>
            <a:endParaRPr lang="fr-FR" sz="1600" i="1">
              <a:latin typeface="Calibri" pitchFamily="34" charset="0"/>
            </a:endParaRPr>
          </a:p>
          <a:p>
            <a:pPr algn="ctr"/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Foot 33: </a:t>
            </a:r>
            <a:r>
              <a:rPr lang="en-US" dirty="0" smtClean="0"/>
              <a:t>She </a:t>
            </a:r>
            <a:r>
              <a:rPr lang="en-US" dirty="0"/>
              <a:t>likes 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she shows it </a:t>
            </a:r>
            <a:r>
              <a:rPr lang="en-US" dirty="0" smtClean="0"/>
              <a:t>on </a:t>
            </a:r>
            <a:r>
              <a:rPr lang="en-US" dirty="0"/>
              <a:t>the Web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19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sp>
        <p:nvSpPr>
          <p:cNvPr id="30723" name="ZoneTexte 4"/>
          <p:cNvSpPr txBox="1">
            <a:spLocks noChangeArrowheads="1"/>
          </p:cNvSpPr>
          <p:nvPr/>
        </p:nvSpPr>
        <p:spPr bwMode="auto">
          <a:xfrm>
            <a:off x="5715000" y="4832350"/>
            <a:ext cx="3352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Paul-Michaël Borgne</a:t>
            </a:r>
          </a:p>
          <a:p>
            <a:r>
              <a:rPr lang="pt-PT" i="1">
                <a:latin typeface="Calibri" pitchFamily="34" charset="0"/>
              </a:rPr>
              <a:t>L’Echo des collines  - France</a:t>
            </a:r>
            <a:endParaRPr lang="fr-FR" i="1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 </a:t>
            </a:r>
            <a:endParaRPr lang="fr-FR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Bruno Horta</a:t>
            </a:r>
          </a:p>
          <a:p>
            <a:r>
              <a:rPr lang="pt-PT" i="1">
                <a:latin typeface="Calibri" pitchFamily="34" charset="0"/>
              </a:rPr>
              <a:t>Time Out Lisboa - Portugal</a:t>
            </a:r>
            <a:endParaRPr lang="fr-FR" i="1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  <p:sp>
        <p:nvSpPr>
          <p:cNvPr id="30724" name="ZoneTexte 5"/>
          <p:cNvSpPr txBox="1">
            <a:spLocks noChangeArrowheads="1"/>
          </p:cNvSpPr>
          <p:nvPr/>
        </p:nvSpPr>
        <p:spPr bwMode="auto">
          <a:xfrm>
            <a:off x="6002338" y="44021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0725" name="ZoneTexte 6"/>
          <p:cNvSpPr txBox="1">
            <a:spLocks noChangeArrowheads="1"/>
          </p:cNvSpPr>
          <p:nvPr/>
        </p:nvSpPr>
        <p:spPr bwMode="auto">
          <a:xfrm>
            <a:off x="0" y="26781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>
                <a:latin typeface="Calibri" pitchFamily="34" charset="0"/>
              </a:rPr>
              <a:t>Foot 33 : Elle aime le foot et elle l’affiche sur la toile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>
          <a:xfrm>
            <a:off x="6072188" y="0"/>
            <a:ext cx="3071812" cy="5416550"/>
          </a:xfrm>
        </p:spPr>
        <p:txBody>
          <a:bodyPr/>
          <a:lstStyle/>
          <a:p>
            <a:r>
              <a:rPr lang="en-US" sz="2700" smtClean="0"/>
              <a:t>“</a:t>
            </a:r>
            <a:r>
              <a:rPr lang="en-US" sz="2800" smtClean="0"/>
              <a:t>They felt that amateur sport was lacking visibility in the mainstream media. Now, official numbers are about 3.000 daily pageviews. </a:t>
            </a:r>
            <a:r>
              <a:rPr lang="en-US" sz="2000" smtClean="0"/>
              <a:t>.”</a:t>
            </a:r>
            <a:r>
              <a:rPr lang="fr-FR" sz="2000" smtClean="0"/>
              <a:t/>
            </a:r>
            <a:br>
              <a:rPr lang="fr-FR" sz="2000" smtClean="0"/>
            </a:br>
            <a:endParaRPr lang="fr-FR" sz="200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129213"/>
            <a:ext cx="5764213" cy="9969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i="1" dirty="0" smtClean="0"/>
              <a:t>M</a:t>
            </a:r>
            <a:r>
              <a:rPr lang="en-US" sz="1400" i="1" dirty="0" smtClean="0"/>
              <a:t>arie</a:t>
            </a:r>
            <a:r>
              <a:rPr lang="en-US" sz="1400" i="1" dirty="0"/>
              <a:t>-Laure Julian talks to the trainer Bruno </a:t>
            </a:r>
            <a:r>
              <a:rPr lang="en-US" sz="1400" i="1" dirty="0" err="1"/>
              <a:t>Brancher</a:t>
            </a:r>
            <a:r>
              <a:rPr lang="en-US" sz="1400" i="1" dirty="0"/>
              <a:t>, </a:t>
            </a:r>
            <a:endParaRPr lang="en-US" sz="1400" i="1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i="1" dirty="0" smtClean="0"/>
              <a:t>from </a:t>
            </a:r>
            <a:r>
              <a:rPr lang="en-US" sz="1400" i="1" dirty="0" err="1"/>
              <a:t>Libourne</a:t>
            </a:r>
            <a:r>
              <a:rPr lang="en-US" sz="1400" i="1" dirty="0"/>
              <a:t> football team</a:t>
            </a:r>
            <a:endParaRPr lang="fr-FR" sz="1400" i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  <p:pic>
        <p:nvPicPr>
          <p:cNvPr id="31747" name="Image 5" descr="04 – PP PMB BH How D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737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8800"/>
          </a:xfrm>
        </p:spPr>
        <p:txBody>
          <a:bodyPr/>
          <a:lstStyle/>
          <a:p>
            <a:r>
              <a:rPr lang="fr-FR" smtClean="0"/>
              <a:t>Let’s play together</a:t>
            </a:r>
            <a:br>
              <a:rPr lang="fr-FR" smtClean="0"/>
            </a:br>
            <a:r>
              <a:rPr lang="fr-FR" smtClean="0"/>
              <a:t>Sport et cohésion sociale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9775"/>
            <a:ext cx="8229600" cy="4521200"/>
          </a:xfrm>
        </p:spPr>
        <p:txBody>
          <a:bodyPr rtlCol="0">
            <a:normAutofit lnSpcReduction="100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altLang="zh-CN" sz="2000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/>
              <a:t>Eleonora TARANDOVA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i="1" dirty="0" err="1" smtClean="0"/>
              <a:t>Forbes</a:t>
            </a:r>
            <a:r>
              <a:rPr lang="it-IT" sz="2000" i="1" dirty="0" smtClean="0"/>
              <a:t> </a:t>
            </a:r>
            <a:r>
              <a:rPr lang="fr-FR" sz="2000" i="1" dirty="0" smtClean="0"/>
              <a:t>–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Bulgarie</a:t>
            </a:r>
            <a:endParaRPr lang="it-IT" sz="2000" i="1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smtClean="0"/>
              <a:t> </a:t>
            </a:r>
            <a:endParaRPr lang="fr-FR" sz="2000" dirty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dirty="0" err="1"/>
              <a:t>Marjorie</a:t>
            </a:r>
            <a:r>
              <a:rPr lang="it-IT" sz="2000" dirty="0"/>
              <a:t> </a:t>
            </a:r>
            <a:r>
              <a:rPr lang="it-IT" sz="2000" dirty="0" smtClean="0"/>
              <a:t>NORNOO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000" i="1" dirty="0" err="1" smtClean="0"/>
              <a:t>Mondinsieme</a:t>
            </a:r>
            <a:r>
              <a:rPr lang="it-IT" sz="2000" i="1" dirty="0" smtClean="0"/>
              <a:t> </a:t>
            </a:r>
            <a:r>
              <a:rPr lang="it-IT" sz="2000" i="1" dirty="0" err="1"/>
              <a:t>Intercultural</a:t>
            </a:r>
            <a:r>
              <a:rPr lang="it-IT" sz="2000" i="1" dirty="0"/>
              <a:t> </a:t>
            </a:r>
            <a:r>
              <a:rPr lang="it-IT" sz="2000" i="1" dirty="0" smtClean="0"/>
              <a:t>Centre - </a:t>
            </a:r>
            <a:r>
              <a:rPr lang="it-IT" sz="2000" i="1" dirty="0" err="1" smtClean="0"/>
              <a:t>Italie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473075"/>
            <a:ext cx="9144000" cy="254952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to cover a local</a:t>
            </a:r>
            <a:br>
              <a:rPr lang="en-US" dirty="0" smtClean="0"/>
            </a:br>
            <a:r>
              <a:rPr lang="en-US" dirty="0" smtClean="0"/>
              <a:t>community’s agenda?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i="1" dirty="0" smtClean="0"/>
              <a:t>Echo des </a:t>
            </a:r>
            <a:r>
              <a:rPr lang="en-US" i="1" dirty="0" err="1" smtClean="0"/>
              <a:t>Collines</a:t>
            </a:r>
            <a:r>
              <a:rPr lang="en-US" i="1" dirty="0" smtClean="0"/>
              <a:t> </a:t>
            </a:r>
            <a:r>
              <a:rPr lang="en-US" dirty="0" smtClean="0"/>
              <a:t>example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2770" name="Sous-titre 2"/>
          <p:cNvSpPr txBox="1">
            <a:spLocks/>
          </p:cNvSpPr>
          <p:nvPr/>
        </p:nvSpPr>
        <p:spPr bwMode="auto">
          <a:xfrm>
            <a:off x="0" y="2862263"/>
            <a:ext cx="91440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fr-FR" sz="3200">
                <a:latin typeface="Calibri" pitchFamily="34" charset="0"/>
              </a:rPr>
              <a:t>Comment couvrir l’actualité locale :</a:t>
            </a:r>
            <a:br>
              <a:rPr lang="fr-FR" sz="3200">
                <a:latin typeface="Calibri" pitchFamily="34" charset="0"/>
              </a:rPr>
            </a:br>
            <a:r>
              <a:rPr lang="fr-FR" sz="3200">
                <a:latin typeface="Calibri" pitchFamily="34" charset="0"/>
              </a:rPr>
              <a:t>l’exemple de </a:t>
            </a:r>
            <a:r>
              <a:rPr lang="fr-FR" sz="3200" i="1">
                <a:latin typeface="Calibri" pitchFamily="34" charset="0"/>
              </a:rPr>
              <a:t>L’Echo des Collines</a:t>
            </a:r>
          </a:p>
        </p:txBody>
      </p:sp>
      <p:sp>
        <p:nvSpPr>
          <p:cNvPr id="32771" name="ZoneTexte 5"/>
          <p:cNvSpPr txBox="1">
            <a:spLocks noChangeArrowheads="1"/>
          </p:cNvSpPr>
          <p:nvPr/>
        </p:nvSpPr>
        <p:spPr bwMode="auto">
          <a:xfrm>
            <a:off x="4606925" y="4578350"/>
            <a:ext cx="3978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Pauline COMPAN </a:t>
            </a:r>
          </a:p>
          <a:p>
            <a:pPr algn="r"/>
            <a:r>
              <a:rPr lang="en-US" i="1">
                <a:latin typeface="Calibri" pitchFamily="34" charset="0"/>
              </a:rPr>
              <a:t>Saphir Media - France </a:t>
            </a:r>
          </a:p>
          <a:p>
            <a:pPr algn="r"/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Valentin TODOROV </a:t>
            </a:r>
          </a:p>
          <a:p>
            <a:pPr algn="r"/>
            <a:r>
              <a:rPr lang="en-US" i="1">
                <a:latin typeface="Calibri" pitchFamily="34" charset="0"/>
              </a:rPr>
              <a:t>Novi Iskar Online -Bulgaria</a:t>
            </a:r>
            <a:endParaRPr lang="fr-FR" i="1">
              <a:latin typeface="Calibri" pitchFamily="34" charset="0"/>
            </a:endParaRPr>
          </a:p>
          <a:p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>
          <a:xfrm>
            <a:off x="5535613" y="1574800"/>
            <a:ext cx="3597275" cy="3732213"/>
          </a:xfrm>
        </p:spPr>
        <p:txBody>
          <a:bodyPr/>
          <a:lstStyle/>
          <a:p>
            <a:r>
              <a:rPr lang="en-US" sz="2400" smtClean="0"/>
              <a:t>“</a:t>
            </a:r>
            <a:r>
              <a:rPr lang="en-US" sz="2400" i="1" smtClean="0"/>
              <a:t>This associative magazine tries to fill the gap in the information given by the biggest mainstream media in the region, with more or less success.</a:t>
            </a:r>
            <a:r>
              <a:rPr lang="en-US" sz="2400" smtClean="0"/>
              <a:t>”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Jean, newstand owner</a:t>
            </a:r>
            <a:endParaRPr lang="fr-FR" sz="2400" smtClean="0"/>
          </a:p>
        </p:txBody>
      </p:sp>
      <p:pic>
        <p:nvPicPr>
          <p:cNvPr id="33794" name="Image 3" descr="Picture of Jean-local reader and distributor of the LEcho des Collines-n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74800"/>
            <a:ext cx="4337050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 txBox="1">
            <a:spLocks/>
          </p:cNvSpPr>
          <p:nvPr/>
        </p:nvSpPr>
        <p:spPr bwMode="auto">
          <a:xfrm>
            <a:off x="0" y="263525"/>
            <a:ext cx="91440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latin typeface="Calibri" pitchFamily="34" charset="0"/>
              </a:rPr>
              <a:t>Can women write about sports?</a:t>
            </a:r>
            <a:r>
              <a:rPr lang="fr-FR" sz="4400">
                <a:latin typeface="Calibri" pitchFamily="34" charset="0"/>
              </a:rPr>
              <a:t/>
            </a:r>
            <a:br>
              <a:rPr lang="fr-FR" sz="4400">
                <a:latin typeface="Calibri" pitchFamily="34" charset="0"/>
              </a:rPr>
            </a:br>
            <a:endParaRPr lang="fr-FR" sz="4400">
              <a:latin typeface="Calibri" pitchFamily="34" charset="0"/>
            </a:endParaRPr>
          </a:p>
        </p:txBody>
      </p:sp>
      <p:sp>
        <p:nvSpPr>
          <p:cNvPr id="34818" name="Titre 1"/>
          <p:cNvSpPr txBox="1">
            <a:spLocks/>
          </p:cNvSpPr>
          <p:nvPr/>
        </p:nvSpPr>
        <p:spPr bwMode="auto">
          <a:xfrm>
            <a:off x="0" y="1870075"/>
            <a:ext cx="91440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200">
                <a:latin typeface="Calibri" pitchFamily="34" charset="0"/>
              </a:rPr>
              <a:t>Les femmes peuvent-elles</a:t>
            </a:r>
            <a:br>
              <a:rPr lang="fr-FR" sz="3200">
                <a:latin typeface="Calibri" pitchFamily="34" charset="0"/>
              </a:rPr>
            </a:br>
            <a:r>
              <a:rPr lang="fr-FR" sz="3200">
                <a:latin typeface="Calibri" pitchFamily="34" charset="0"/>
              </a:rPr>
              <a:t>écrire sur le sport ?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824288" y="4610100"/>
            <a:ext cx="4748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latin typeface="Calibri" pitchFamily="34" charset="0"/>
              </a:rPr>
              <a:t>Ilze VAINOVSKA</a:t>
            </a:r>
          </a:p>
          <a:p>
            <a:pPr algn="r"/>
            <a:r>
              <a:rPr lang="en-US" i="1">
                <a:latin typeface="Calibri" pitchFamily="34" charset="0"/>
              </a:rPr>
              <a:t>Kursas Laiks </a:t>
            </a:r>
            <a:r>
              <a:rPr lang="fr-FR" i="1">
                <a:latin typeface="Calibri" pitchFamily="34" charset="0"/>
              </a:rPr>
              <a:t>–</a:t>
            </a:r>
            <a:r>
              <a:rPr lang="en-US" i="1">
                <a:latin typeface="Calibri" pitchFamily="34" charset="0"/>
              </a:rPr>
              <a:t> Latvia</a:t>
            </a:r>
          </a:p>
          <a:p>
            <a:pPr algn="r"/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Regina GOUVEIA</a:t>
            </a:r>
            <a:br>
              <a:rPr lang="en-US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Polytechnic Institute of Guarda - Portugal</a:t>
            </a:r>
            <a:endParaRPr lang="fr-FR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 3" descr="01-PP-IV RG Can Women pictur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3675" y="574675"/>
            <a:ext cx="3992563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Chronique des Rencontres </a:t>
            </a:r>
          </a:p>
        </p:txBody>
      </p:sp>
      <p:sp>
        <p:nvSpPr>
          <p:cNvPr id="368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Vous pouvez retrouver ces articles sur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sz="7200" dirty="0" err="1" smtClean="0"/>
              <a:t>www.coe.int</a:t>
            </a:r>
            <a:r>
              <a:rPr lang="fr-FR" sz="7200" dirty="0" smtClean="0"/>
              <a:t>/mars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Espace réservé du contenu 3" descr="09 - PP ET MN How will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>
          <a:xfrm>
            <a:off x="168275" y="1358900"/>
            <a:ext cx="8797925" cy="492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0" y="747713"/>
            <a:ext cx="9144000" cy="1143000"/>
          </a:xfrm>
        </p:spPr>
        <p:txBody>
          <a:bodyPr/>
          <a:lstStyle/>
          <a:p>
            <a:r>
              <a:rPr lang="fr-FR" smtClean="0"/>
              <a:t>And so what if Ronaldo is a “tapette” ?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975100" y="460375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altLang="zh-CN">
                <a:latin typeface="Calibri" pitchFamily="34" charset="0"/>
                <a:cs typeface="宋体"/>
              </a:rPr>
              <a:t>Nora SARGA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Magyar Liget </a:t>
            </a:r>
            <a:r>
              <a:rPr lang="fr-FR" altLang="zh-CN" i="1">
                <a:latin typeface="Calibri" pitchFamily="34" charset="0"/>
                <a:cs typeface="宋体"/>
              </a:rPr>
              <a:t>–</a:t>
            </a:r>
            <a:r>
              <a:rPr lang="hu-HU" altLang="zh-CN" i="1">
                <a:latin typeface="Calibri" pitchFamily="34" charset="0"/>
                <a:cs typeface="宋体"/>
              </a:rPr>
              <a:t> Hungary</a:t>
            </a:r>
            <a:r>
              <a:rPr lang="hu-HU" altLang="zh-CN">
                <a:latin typeface="Calibri" pitchFamily="34" charset="0"/>
                <a:cs typeface="宋体"/>
              </a:rPr>
              <a:t/>
            </a:r>
            <a:br>
              <a:rPr lang="hu-HU" altLang="zh-CN">
                <a:latin typeface="Calibri" pitchFamily="34" charset="0"/>
                <a:cs typeface="宋体"/>
              </a:rPr>
            </a:br>
            <a:endParaRPr lang="hu-HU" altLang="zh-CN">
              <a:latin typeface="Calibri" pitchFamily="34" charset="0"/>
              <a:cs typeface="宋体"/>
            </a:endParaRPr>
          </a:p>
          <a:p>
            <a:pPr algn="r"/>
            <a:r>
              <a:rPr lang="hu-HU" altLang="zh-CN">
                <a:latin typeface="Calibri" pitchFamily="34" charset="0"/>
                <a:cs typeface="宋体"/>
              </a:rPr>
              <a:t>Jean-Paul VITRY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Action Cinema Media Jeune - Belgium</a:t>
            </a:r>
            <a:endParaRPr lang="fr-FR" altLang="zh-CN" i="1">
              <a:latin typeface="Calibri" pitchFamily="34" charset="0"/>
              <a:cs typeface="宋体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2640013"/>
            <a:ext cx="9144000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200" dirty="0" smtClean="0"/>
              <a:t>Et qu’est ce que ça peut bien faire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3200" dirty="0"/>
              <a:t>s</a:t>
            </a:r>
            <a:r>
              <a:rPr lang="fr-FR" sz="3200" dirty="0" smtClean="0"/>
              <a:t>i Ronaldo est un « </a:t>
            </a:r>
            <a:r>
              <a:rPr lang="fr-FR" sz="3200" dirty="0" err="1" smtClean="0"/>
              <a:t>faggot</a:t>
            </a:r>
            <a:r>
              <a:rPr lang="fr-FR" sz="3200" dirty="0" smtClean="0"/>
              <a:t> » ?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 3" descr="08 – PP GF LT How wi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" y="168275"/>
            <a:ext cx="67960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ZoneTexte 1"/>
          <p:cNvSpPr txBox="1">
            <a:spLocks noChangeArrowheads="1"/>
          </p:cNvSpPr>
          <p:nvPr/>
        </p:nvSpPr>
        <p:spPr bwMode="auto">
          <a:xfrm>
            <a:off x="1031875" y="5942013"/>
            <a:ext cx="5556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Fabien Pujo &amp; Alexandre Gasparotto</a:t>
            </a:r>
          </a:p>
          <a:p>
            <a:r>
              <a:rPr lang="fr-FR">
                <a:latin typeface="Calibri" pitchFamily="34" charset="0"/>
              </a:rPr>
              <a:t>Coach of amateurs of Lormont &amp; Physical training coach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0" y="611188"/>
            <a:ext cx="9144000" cy="1143000"/>
          </a:xfrm>
        </p:spPr>
        <p:txBody>
          <a:bodyPr/>
          <a:lstStyle/>
          <a:p>
            <a:r>
              <a:rPr lang="fr-FR" smtClean="0"/>
              <a:t>Des champions comme les autres</a:t>
            </a:r>
          </a:p>
        </p:txBody>
      </p:sp>
      <p:sp>
        <p:nvSpPr>
          <p:cNvPr id="18434" name="Espace réservé du contenu 2"/>
          <p:cNvSpPr>
            <a:spLocks noGrp="1"/>
          </p:cNvSpPr>
          <p:nvPr>
            <p:ph idx="1"/>
          </p:nvPr>
        </p:nvSpPr>
        <p:spPr>
          <a:xfrm>
            <a:off x="0" y="2641600"/>
            <a:ext cx="9144000" cy="8302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fr-FR" smtClean="0"/>
              <a:t>Champions just like other champions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92563" y="4613275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altLang="zh-CN">
                <a:latin typeface="Calibri" pitchFamily="34" charset="0"/>
                <a:cs typeface="宋体"/>
              </a:rPr>
              <a:t>Delyan KYUCHUKOV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SEGA Newspaper - Bulgaria</a:t>
            </a:r>
            <a:br>
              <a:rPr lang="hu-HU" altLang="zh-CN" i="1">
                <a:latin typeface="Calibri" pitchFamily="34" charset="0"/>
                <a:cs typeface="宋体"/>
              </a:rPr>
            </a:br>
            <a:r>
              <a:rPr lang="hu-HU" altLang="zh-CN">
                <a:latin typeface="Calibri" pitchFamily="34" charset="0"/>
                <a:cs typeface="宋体"/>
              </a:rPr>
              <a:t/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>
                <a:latin typeface="Calibri" pitchFamily="34" charset="0"/>
                <a:cs typeface="宋体"/>
              </a:rPr>
              <a:t>Ludovic CLERIMA</a:t>
            </a:r>
            <a:br>
              <a:rPr lang="hu-HU" altLang="zh-CN">
                <a:latin typeface="Calibri" pitchFamily="34" charset="0"/>
                <a:cs typeface="宋体"/>
              </a:rPr>
            </a:br>
            <a:r>
              <a:rPr lang="hu-HU" altLang="zh-CN" i="1">
                <a:latin typeface="Calibri" pitchFamily="34" charset="0"/>
                <a:cs typeface="宋体"/>
              </a:rPr>
              <a:t>Respect Magazine - France</a:t>
            </a:r>
            <a:endParaRPr lang="fr-FR" altLang="zh-CN" i="1">
              <a:latin typeface="Calibri" pitchFamily="34" charset="0"/>
              <a:cs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 3" descr="05 - PP DK LC Sport Equipment-articl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62313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Image 4" descr="05 - PP DK LC Sport Equipment-teas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2313" y="2936875"/>
            <a:ext cx="588168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863975" y="1184275"/>
            <a:ext cx="4946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>
                <a:latin typeface="Calibri" pitchFamily="34" charset="0"/>
                <a:cs typeface="宋体"/>
              </a:rPr>
              <a:t>« Selon son handicap, chaque athlète vaut un certain nombre de points allant de un à cinq. Ces points sont calculés en fonction du degré de handicap. »</a:t>
            </a: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-53975" y="3551238"/>
            <a:ext cx="30257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zh-CN">
                <a:latin typeface="Calibri" pitchFamily="34" charset="0"/>
                <a:cs typeface="宋体"/>
              </a:rPr>
              <a:t>« Un athlète valide compte pour 5 points, tandis qu'un paraplégique vaut 1 point.</a:t>
            </a:r>
            <a:br>
              <a:rPr lang="fr-FR" altLang="zh-CN">
                <a:latin typeface="Calibri" pitchFamily="34" charset="0"/>
                <a:cs typeface="宋体"/>
              </a:rPr>
            </a:br>
            <a:endParaRPr lang="fr-FR" altLang="zh-CN">
              <a:latin typeface="Calibri" pitchFamily="34" charset="0"/>
              <a:cs typeface="宋体"/>
            </a:endParaRPr>
          </a:p>
          <a:p>
            <a:r>
              <a:rPr lang="fr-FR" altLang="zh-CN">
                <a:latin typeface="Calibri" pitchFamily="34" charset="0"/>
                <a:cs typeface="宋体"/>
              </a:rPr>
              <a:t>La somme des cinq joueurs de l'équipe sur le terrain ne doit pas excéder les 14 points. 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60388"/>
            <a:ext cx="9144000" cy="1349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900" dirty="0"/>
              <a:t>No </a:t>
            </a:r>
            <a:r>
              <a:rPr lang="en-GB" sz="4900" dirty="0" smtClean="0"/>
              <a:t>wannabe </a:t>
            </a:r>
            <a:r>
              <a:rPr lang="en-GB" sz="4900" dirty="0"/>
              <a:t>female </a:t>
            </a:r>
            <a:r>
              <a:rPr lang="en-GB" sz="4900" dirty="0" err="1" smtClean="0"/>
              <a:t>Zidanes</a:t>
            </a:r>
            <a:r>
              <a:rPr lang="en-GB" sz="4900" dirty="0"/>
              <a:t/>
            </a:r>
            <a:br>
              <a:rPr lang="en-GB" sz="4900" dirty="0"/>
            </a:br>
            <a:r>
              <a:rPr lang="en-GB" sz="4900" dirty="0" smtClean="0"/>
              <a:t>at </a:t>
            </a:r>
            <a:r>
              <a:rPr lang="en-GB" sz="4900" dirty="0" err="1"/>
              <a:t>Girondins</a:t>
            </a:r>
            <a:r>
              <a:rPr lang="en-GB" sz="4900" dirty="0"/>
              <a:t> of </a:t>
            </a:r>
            <a:r>
              <a:rPr lang="en-GB" sz="4900" dirty="0" smtClean="0"/>
              <a:t>Bordeaux</a:t>
            </a:r>
            <a:r>
              <a:rPr lang="fr-FR" sz="4900" dirty="0" smtClean="0"/>
              <a:t> </a:t>
            </a:r>
            <a:endParaRPr lang="fr-FR" sz="49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2598738"/>
            <a:ext cx="9144000" cy="13493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3300" dirty="0" smtClean="0"/>
              <a:t>Pas de </a:t>
            </a:r>
            <a:r>
              <a:rPr lang="fr-FR" sz="3300" dirty="0" err="1" smtClean="0"/>
              <a:t>Zidanes</a:t>
            </a:r>
            <a:r>
              <a:rPr lang="fr-FR" sz="3300" dirty="0" smtClean="0"/>
              <a:t> au féminin </a:t>
            </a:r>
            <a:br>
              <a:rPr lang="fr-FR" sz="3300" dirty="0" smtClean="0"/>
            </a:br>
            <a:r>
              <a:rPr lang="fr-FR" sz="3300" dirty="0" smtClean="0"/>
              <a:t>aux Girondins de Bordeaux</a:t>
            </a:r>
            <a:endParaRPr lang="fr-FR" sz="3300" dirty="0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3959225" y="4618038"/>
            <a:ext cx="4572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>
                <a:latin typeface="Calibri" pitchFamily="34" charset="0"/>
              </a:rPr>
              <a:t>Eduardo DEL CAMPO</a:t>
            </a:r>
            <a:br>
              <a:rPr lang="en-GB">
                <a:latin typeface="Calibri" pitchFamily="34" charset="0"/>
              </a:rPr>
            </a:br>
            <a:r>
              <a:rPr lang="en-GB" i="1">
                <a:latin typeface="Calibri" pitchFamily="34" charset="0"/>
              </a:rPr>
              <a:t>El Mundo - Spain</a:t>
            </a:r>
            <a:br>
              <a:rPr lang="en-GB" i="1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/>
            </a:r>
            <a:br>
              <a:rPr lang="en-GB">
                <a:latin typeface="Calibri" pitchFamily="34" charset="0"/>
              </a:rPr>
            </a:br>
            <a:r>
              <a:rPr lang="en-GB">
                <a:latin typeface="Calibri" pitchFamily="34" charset="0"/>
              </a:rPr>
              <a:t>Shirihuru EVANS</a:t>
            </a:r>
            <a:br>
              <a:rPr lang="en-GB">
                <a:latin typeface="Calibri" pitchFamily="34" charset="0"/>
              </a:rPr>
            </a:br>
            <a:r>
              <a:rPr lang="en-GB" i="1">
                <a:latin typeface="Calibri" pitchFamily="34" charset="0"/>
              </a:rPr>
              <a:t>Near FM - Ireland</a:t>
            </a:r>
            <a:endParaRPr lang="fr-FR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3" descr="11 PP EC SE Sylvie Rousseau, in charge of development of female football in the region of Aquitaine, photo by Eduardo del Camp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4800"/>
            <a:ext cx="8191500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00063" y="5521325"/>
            <a:ext cx="8191500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“</a:t>
            </a:r>
            <a:r>
              <a:rPr lang="en-GB" i="1">
                <a:latin typeface="Calibri" pitchFamily="34" charset="0"/>
              </a:rPr>
              <a:t>If Girondins, where ‘Zizou’ rose to fame, becomes the last ‘male-only’ football club in France, they will look ridiculous</a:t>
            </a:r>
            <a:r>
              <a:rPr lang="en-GB">
                <a:latin typeface="Calibri" pitchFamily="34" charset="0"/>
              </a:rPr>
              <a:t>”</a:t>
            </a:r>
            <a:r>
              <a:rPr lang="fr-FR">
                <a:latin typeface="Calibri" pitchFamily="34" charset="0"/>
              </a:rPr>
              <a:t/>
            </a:r>
            <a:br>
              <a:rPr lang="fr-FR">
                <a:latin typeface="Calibri" pitchFamily="34" charset="0"/>
              </a:rPr>
            </a:br>
            <a:r>
              <a:rPr lang="fr-FR">
                <a:latin typeface="Calibri" pitchFamily="34" charset="0"/>
              </a:rPr>
              <a:t>Sylvie Rousseau, in charge of women soccer development for the Aquitaine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 Noir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339</TotalTime>
  <Words>571</Words>
  <Application>Microsoft Macintosh PowerPoint</Application>
  <PresentationFormat>On-screen Show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Calibri</vt:lpstr>
      <vt:lpstr>Arial</vt:lpstr>
      <vt:lpstr>宋体</vt:lpstr>
      <vt:lpstr> Noir </vt:lpstr>
      <vt:lpstr> </vt:lpstr>
      <vt:lpstr>Let’s play together Sport et cohésion sociale</vt:lpstr>
      <vt:lpstr>Diapositive 3</vt:lpstr>
      <vt:lpstr>And so what if Ronaldo is a “tapette” ?</vt:lpstr>
      <vt:lpstr>Diapositive 5</vt:lpstr>
      <vt:lpstr>Des champions comme les autres</vt:lpstr>
      <vt:lpstr>Diapositive 7</vt:lpstr>
      <vt:lpstr>No wannabe female Zidanes at Girondins of Bordeaux </vt:lpstr>
      <vt:lpstr>Diapositive 9</vt:lpstr>
      <vt:lpstr>Hidden racism in Bordeaux</vt:lpstr>
      <vt:lpstr>“There is a hidden racism in Bordeaux. People don’t admit it but it is a fact. People are talking about ‘the blacks’ and how bad they are. When you try to find a job some would prefer the white candidate, no matter the education or expertise.”  Sylla Khabin, 23 years old</vt:lpstr>
      <vt:lpstr> </vt:lpstr>
      <vt:lpstr> </vt:lpstr>
      <vt:lpstr>Is photojournalism a way  to fight racism in sports?</vt:lpstr>
      <vt:lpstr>Diapositive 15</vt:lpstr>
      <vt:lpstr>Diapositive 16</vt:lpstr>
      <vt:lpstr>There remains a very strong tradition of open sexism  in European media, and more or less homophobic attitude,  perhaps reflecting a lack a reflection on these issues</vt:lpstr>
      <vt:lpstr> Foot 33: She likes it  and she shows it on the Web </vt:lpstr>
      <vt:lpstr>“They felt that amateur sport was lacking visibility in the mainstream media. Now, official numbers are about 3.000 daily pageviews. .” </vt:lpstr>
      <vt:lpstr>Diapositive 20</vt:lpstr>
      <vt:lpstr>“This associative magazine tries to fill the gap in the information given by the biggest mainstream media in the region, with more or less success.”  Jean, newstand owner</vt:lpstr>
      <vt:lpstr>Diapositive 22</vt:lpstr>
      <vt:lpstr>Diapositive 23</vt:lpstr>
      <vt:lpstr>Chronique des Rencontres 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ijba</dc:creator>
  <cp:lastModifiedBy>blion</cp:lastModifiedBy>
  <cp:revision>54</cp:revision>
  <dcterms:created xsi:type="dcterms:W3CDTF">2012-11-23T14:01:40Z</dcterms:created>
  <dcterms:modified xsi:type="dcterms:W3CDTF">2012-12-05T08:51:51Z</dcterms:modified>
</cp:coreProperties>
</file>